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60"/>
  </p:notesMasterIdLst>
  <p:sldIdLst>
    <p:sldId id="256" r:id="rId4"/>
    <p:sldId id="257" r:id="rId5"/>
    <p:sldId id="259" r:id="rId6"/>
    <p:sldId id="260" r:id="rId7"/>
    <p:sldId id="263" r:id="rId8"/>
    <p:sldId id="264" r:id="rId9"/>
    <p:sldId id="261" r:id="rId10"/>
    <p:sldId id="262" r:id="rId11"/>
    <p:sldId id="265" r:id="rId12"/>
    <p:sldId id="266" r:id="rId13"/>
    <p:sldId id="323" r:id="rId14"/>
    <p:sldId id="324" r:id="rId15"/>
    <p:sldId id="325" r:id="rId16"/>
    <p:sldId id="267" r:id="rId17"/>
    <p:sldId id="296" r:id="rId18"/>
    <p:sldId id="268"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269" r:id="rId33"/>
    <p:sldId id="270"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271" r:id="rId48"/>
    <p:sldId id="281" r:id="rId49"/>
    <p:sldId id="289" r:id="rId50"/>
    <p:sldId id="290" r:id="rId51"/>
    <p:sldId id="291" r:id="rId52"/>
    <p:sldId id="292" r:id="rId53"/>
    <p:sldId id="293" r:id="rId54"/>
    <p:sldId id="294" r:id="rId55"/>
    <p:sldId id="282" r:id="rId56"/>
    <p:sldId id="284" r:id="rId57"/>
    <p:sldId id="285" r:id="rId58"/>
    <p:sldId id="288" r:id="rId59"/>
  </p:sldIdLst>
  <p:sldSz cx="10969625" cy="6170613"/>
  <p:notesSz cx="6858000" cy="9144000"/>
  <p:custDataLst>
    <p:tags r:id="rId61"/>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58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11.06.2020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chor="ctr">
            <a:normAutofit/>
          </a:bodyPr>
          <a:lstStyle/>
          <a:p>
            <a:pPr algn="ctr"/>
            <a:r>
              <a:rPr lang="de-DE" sz="6000" dirty="0" smtClean="0"/>
              <a:t/>
            </a:r>
            <a:br>
              <a:rPr lang="de-DE" sz="6000" dirty="0" smtClean="0"/>
            </a:br>
            <a:r>
              <a:rPr lang="de-DE" sz="6000" dirty="0" smtClean="0"/>
              <a:t>INTRODUCTION TO SAP CLOUD PLATFORM</a:t>
            </a:r>
            <a:br>
              <a:rPr lang="de-DE" sz="6000" dirty="0" smtClean="0"/>
            </a:b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p:txBody>
          <a:bodyPr/>
          <a:lstStyle/>
          <a:p>
            <a:r>
              <a:rPr lang="en-US" dirty="0" smtClean="0"/>
              <a:t>Spaces</a:t>
            </a:r>
            <a:endParaRPr lang="en-US" dirty="0"/>
          </a:p>
        </p:txBody>
      </p:sp>
      <p:sp>
        <p:nvSpPr>
          <p:cNvPr id="5" name="Content Placeholder 4"/>
          <p:cNvSpPr>
            <a:spLocks noGrp="1"/>
          </p:cNvSpPr>
          <p:nvPr>
            <p:ph sz="half" idx="1"/>
          </p:nvPr>
        </p:nvSpPr>
        <p:spPr>
          <a:xfrm>
            <a:off x="259199" y="1157681"/>
            <a:ext cx="5168477" cy="4307119"/>
          </a:xfrm>
        </p:spPr>
        <p:txBody>
          <a:bodyPr anchor="ctr"/>
          <a:lstStyle/>
          <a:p>
            <a:pPr>
              <a:lnSpc>
                <a:spcPct val="200000"/>
              </a:lnSpc>
            </a:pPr>
            <a:r>
              <a:rPr lang="en-US" sz="1300" dirty="0" smtClean="0"/>
              <a:t>Cloud Foundry has a standard working environment for individual applications called spaces.</a:t>
            </a:r>
          </a:p>
          <a:p>
            <a:pPr>
              <a:lnSpc>
                <a:spcPct val="200000"/>
              </a:lnSpc>
            </a:pPr>
            <a:r>
              <a:rPr lang="en-US" sz="1300" dirty="0"/>
              <a:t>Spaces are individual working areas, which </a:t>
            </a:r>
            <a:r>
              <a:rPr lang="en-US" sz="1300" dirty="0" smtClean="0"/>
              <a:t>can contain more than one application.</a:t>
            </a:r>
          </a:p>
          <a:p>
            <a:pPr>
              <a:lnSpc>
                <a:spcPct val="200000"/>
              </a:lnSpc>
            </a:pPr>
            <a:r>
              <a:rPr lang="en-US" sz="1300" dirty="0"/>
              <a:t>Each space has an allocation of resources from the global account (the global account belongs to your team or organization</a:t>
            </a:r>
            <a:r>
              <a:rPr lang="en-US" sz="1300" dirty="0" smtClean="0"/>
              <a:t>).</a:t>
            </a:r>
          </a:p>
          <a:p>
            <a:pPr>
              <a:lnSpc>
                <a:spcPct val="200000"/>
              </a:lnSpc>
            </a:pPr>
            <a:r>
              <a:rPr lang="en-US" sz="1300" dirty="0"/>
              <a:t>The allocation is called a </a:t>
            </a:r>
            <a:r>
              <a:rPr lang="en-US" sz="1300" b="1" dirty="0"/>
              <a:t>quota</a:t>
            </a:r>
            <a:r>
              <a:rPr lang="en-US" sz="1300" dirty="0"/>
              <a:t> by SAP, and limits the amount of memory, the number of URL’s (called routes), and other resources</a:t>
            </a:r>
            <a:r>
              <a:rPr lang="en-US" sz="1300" dirty="0" smtClean="0"/>
              <a:t>.</a:t>
            </a:r>
          </a:p>
          <a:p>
            <a:pPr>
              <a:lnSpc>
                <a:spcPct val="200000"/>
              </a:lnSpc>
            </a:pPr>
            <a:r>
              <a:rPr lang="en-US" sz="1300" dirty="0"/>
              <a:t>Each space is assigned to 1 or more users (called </a:t>
            </a:r>
            <a:r>
              <a:rPr lang="en-US" sz="1300" b="1" dirty="0"/>
              <a:t>members</a:t>
            </a:r>
            <a:r>
              <a:rPr lang="en-US" sz="1300" dirty="0"/>
              <a: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9" name="Picture 8"/>
          <p:cNvPicPr>
            <a:picLocks noChangeAspect="1"/>
          </p:cNvPicPr>
          <p:nvPr/>
        </p:nvPicPr>
        <p:blipFill>
          <a:blip r:embed="rId2"/>
          <a:stretch>
            <a:fillRect/>
          </a:stretch>
        </p:blipFill>
        <p:spPr>
          <a:xfrm>
            <a:off x="5795896" y="1802246"/>
            <a:ext cx="4998337" cy="2593586"/>
          </a:xfrm>
          <a:prstGeom prst="rect">
            <a:avLst/>
          </a:prstGeom>
        </p:spPr>
      </p:pic>
    </p:spTree>
    <p:extLst>
      <p:ext uri="{BB962C8B-B14F-4D97-AF65-F5344CB8AC3E}">
        <p14:creationId xmlns:p14="http://schemas.microsoft.com/office/powerpoint/2010/main" val="4129734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789754"/>
            <a:ext cx="10450800" cy="388800"/>
          </a:xfrm>
        </p:spPr>
        <p:txBody>
          <a:bodyPr/>
          <a:lstStyle/>
          <a:p>
            <a:r>
              <a:rPr lang="en-US" dirty="0" smtClean="0"/>
              <a:t>Entitlements</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7" name="Content Placeholder 6"/>
          <p:cNvSpPr>
            <a:spLocks noGrp="1"/>
          </p:cNvSpPr>
          <p:nvPr>
            <p:ph sz="quarter" idx="1"/>
          </p:nvPr>
        </p:nvSpPr>
        <p:spPr>
          <a:xfrm>
            <a:off x="266700" y="1178554"/>
            <a:ext cx="10450800" cy="4168800"/>
          </a:xfrm>
        </p:spPr>
        <p:txBody>
          <a:bodyPr anchor="ctr"/>
          <a:lstStyle/>
          <a:p>
            <a:pPr>
              <a:lnSpc>
                <a:spcPct val="200000"/>
              </a:lnSpc>
            </a:pPr>
            <a:r>
              <a:rPr lang="en-US" dirty="0" smtClean="0"/>
              <a:t>On SAP Cloud Platform, all external dependencies such as databases</a:t>
            </a:r>
            <a:r>
              <a:rPr lang="en-US" dirty="0"/>
              <a:t>, messaging systems, files systems, and so on, are services</a:t>
            </a:r>
            <a:r>
              <a:rPr lang="en-US" dirty="0" smtClean="0"/>
              <a:t>.</a:t>
            </a:r>
          </a:p>
          <a:p>
            <a:pPr>
              <a:lnSpc>
                <a:spcPct val="200000"/>
              </a:lnSpc>
            </a:pPr>
            <a:r>
              <a:rPr lang="en-US" dirty="0"/>
              <a:t>Each service has one or more service plans available. A service plan is the representation of the costs and benefits for a given variant of a particular service. </a:t>
            </a:r>
            <a:endParaRPr lang="en-US" dirty="0" smtClean="0"/>
          </a:p>
          <a:p>
            <a:pPr>
              <a:lnSpc>
                <a:spcPct val="200000"/>
              </a:lnSpc>
            </a:pPr>
            <a:r>
              <a:rPr lang="en-US" dirty="0"/>
              <a:t>An entitlement is your right to provision and consume a resource. </a:t>
            </a:r>
            <a:endParaRPr lang="en-US" dirty="0" smtClean="0"/>
          </a:p>
          <a:p>
            <a:pPr>
              <a:lnSpc>
                <a:spcPct val="200000"/>
              </a:lnSpc>
            </a:pPr>
            <a:r>
              <a:rPr lang="en-US" dirty="0"/>
              <a:t>In other words, entitlements are what service plans you're entitled to use.</a:t>
            </a:r>
          </a:p>
        </p:txBody>
      </p:sp>
    </p:spTree>
    <p:extLst>
      <p:ext uri="{BB962C8B-B14F-4D97-AF65-F5344CB8AC3E}">
        <p14:creationId xmlns:p14="http://schemas.microsoft.com/office/powerpoint/2010/main" val="769444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64110"/>
            <a:ext cx="10450800" cy="388800"/>
          </a:xfrm>
        </p:spPr>
        <p:txBody>
          <a:bodyPr/>
          <a:lstStyle/>
          <a:p>
            <a:r>
              <a:rPr lang="en-US" dirty="0" smtClean="0"/>
              <a:t>Quotas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Content Placeholder 4"/>
          <p:cNvSpPr>
            <a:spLocks noGrp="1"/>
          </p:cNvSpPr>
          <p:nvPr>
            <p:ph sz="quarter" idx="1"/>
          </p:nvPr>
        </p:nvSpPr>
        <p:spPr>
          <a:xfrm>
            <a:off x="266700" y="1206375"/>
            <a:ext cx="10450800" cy="4168800"/>
          </a:xfrm>
        </p:spPr>
        <p:txBody>
          <a:bodyPr anchor="ctr"/>
          <a:lstStyle/>
          <a:p>
            <a:pPr>
              <a:lnSpc>
                <a:spcPct val="200000"/>
              </a:lnSpc>
            </a:pPr>
            <a:r>
              <a:rPr lang="en-US" dirty="0" smtClean="0"/>
              <a:t>Represents a numeric quantity that defines the maximum allowed consumptions of a resource.</a:t>
            </a:r>
          </a:p>
          <a:p>
            <a:pPr>
              <a:lnSpc>
                <a:spcPct val="200000"/>
              </a:lnSpc>
            </a:pPr>
            <a:r>
              <a:rPr lang="en-US" dirty="0" smtClean="0"/>
              <a:t>Some use numeric quota</a:t>
            </a:r>
          </a:p>
          <a:p>
            <a:pPr>
              <a:lnSpc>
                <a:spcPct val="200000"/>
              </a:lnSpc>
            </a:pPr>
            <a:r>
              <a:rPr lang="en-US" dirty="0" smtClean="0"/>
              <a:t>Depending on the service, they may represent different things.</a:t>
            </a:r>
          </a:p>
          <a:p>
            <a:pPr>
              <a:lnSpc>
                <a:spcPct val="200000"/>
              </a:lnSpc>
            </a:pPr>
            <a:r>
              <a:rPr lang="en-US" dirty="0" smtClean="0"/>
              <a:t>Some show as ‘limited’. </a:t>
            </a:r>
          </a:p>
          <a:p>
            <a:pPr>
              <a:lnSpc>
                <a:spcPct val="200000"/>
              </a:lnSpc>
            </a:pPr>
            <a:r>
              <a:rPr lang="en-US" dirty="0" smtClean="0"/>
              <a:t>Entitle that service to multiple subaccounts without having to worry about how much of it to distribute to each subaccount.</a:t>
            </a:r>
          </a:p>
        </p:txBody>
      </p:sp>
    </p:spTree>
    <p:extLst>
      <p:ext uri="{BB962C8B-B14F-4D97-AF65-F5344CB8AC3E}">
        <p14:creationId xmlns:p14="http://schemas.microsoft.com/office/powerpoint/2010/main" val="384134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5" name="Content Placeholder 4"/>
          <p:cNvSpPr>
            <a:spLocks noGrp="1"/>
          </p:cNvSpPr>
          <p:nvPr>
            <p:ph sz="quarter" idx="1"/>
          </p:nvPr>
        </p:nvSpPr>
        <p:spPr/>
        <p:txBody>
          <a:bodyPr anchor="ctr"/>
          <a:lstStyle/>
          <a:p>
            <a:pPr>
              <a:lnSpc>
                <a:spcPct val="150000"/>
              </a:lnSpc>
            </a:pPr>
            <a:r>
              <a:rPr lang="en-US" dirty="0" smtClean="0"/>
              <a:t>Free of charge with limited services and functionality.</a:t>
            </a:r>
          </a:p>
          <a:p>
            <a:pPr>
              <a:lnSpc>
                <a:spcPct val="150000"/>
              </a:lnSpc>
            </a:pPr>
            <a:r>
              <a:rPr lang="en-US" dirty="0" smtClean="0"/>
              <a:t>One trial account per user.</a:t>
            </a:r>
          </a:p>
          <a:p>
            <a:pPr>
              <a:lnSpc>
                <a:spcPct val="150000"/>
              </a:lnSpc>
            </a:pPr>
            <a:r>
              <a:rPr lang="en-US" dirty="0" smtClean="0"/>
              <a:t>Expires after 30 days, but can be extended to a limit of 90 days.</a:t>
            </a:r>
          </a:p>
          <a:p>
            <a:pPr>
              <a:lnSpc>
                <a:spcPct val="150000"/>
              </a:lnSpc>
            </a:pPr>
            <a:r>
              <a:rPr lang="en-US" dirty="0" smtClean="0"/>
              <a:t>No service – level agreement with regard to availability of the platform.</a:t>
            </a:r>
          </a:p>
          <a:p>
            <a:pPr>
              <a:lnSpc>
                <a:spcPct val="150000"/>
              </a:lnSpc>
            </a:pPr>
            <a:r>
              <a:rPr lang="en-US" dirty="0" smtClean="0"/>
              <a:t>Applications stop automatically after a certain period of time.</a:t>
            </a: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19" y="939924"/>
            <a:ext cx="6060244" cy="4688716"/>
          </a:xfrm>
          <a:prstGeom prst="rect">
            <a:avLst/>
          </a:prstGeom>
        </p:spPr>
      </p:pic>
      <p:sp>
        <p:nvSpPr>
          <p:cNvPr id="7" name="TextBox 6"/>
          <p:cNvSpPr txBox="1"/>
          <p:nvPr/>
        </p:nvSpPr>
        <p:spPr>
          <a:xfrm>
            <a:off x="410845" y="361084"/>
            <a:ext cx="8759854" cy="511728"/>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cockpit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56315"/>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Content Placeholder 4"/>
          <p:cNvSpPr>
            <a:spLocks noGrp="1"/>
          </p:cNvSpPr>
          <p:nvPr>
            <p:ph sz="quarter" idx="1"/>
          </p:nvPr>
        </p:nvSpPr>
        <p:spPr>
          <a:xfrm>
            <a:off x="266700" y="1493070"/>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path 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scope</a:t>
            </a:r>
          </a:p>
          <a:p>
            <a:pPr>
              <a:lnSpc>
                <a:spcPct val="200000"/>
              </a:lnSpc>
            </a:pPr>
            <a:endParaRPr lang="en-US" dirty="0"/>
          </a:p>
          <a:p>
            <a:pPr marL="233983" lvl="1" indent="0">
              <a:buNone/>
            </a:pPr>
            <a:endParaRPr lang="en-US" dirty="0" smtClean="0"/>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Content Placeholder 4"/>
          <p:cNvSpPr>
            <a:spLocks noGrp="1"/>
          </p:cNvSpPr>
          <p:nvPr>
            <p:ph sz="quarter" idx="1"/>
          </p:nvPr>
        </p:nvSpPr>
        <p:spPr>
          <a:xfrm>
            <a:off x="266700" y="1126680"/>
            <a:ext cx="10450800" cy="4168800"/>
          </a:xfrm>
        </p:spPr>
        <p:txBody>
          <a:bodyPr/>
          <a:lstStyle/>
          <a:p>
            <a:pPr marL="0" indent="0">
              <a:buNone/>
            </a:pPr>
            <a:r>
              <a:rPr lang="en-US" dirty="0" smtClean="0"/>
              <a:t>Cloud Foundry Subaccount scope: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493" y="1725790"/>
            <a:ext cx="7167172" cy="3736270"/>
          </a:xfrm>
          <a:prstGeom prst="rect">
            <a:avLst/>
          </a:prstGeom>
        </p:spPr>
      </p:pic>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9" name="Picture 8"/>
          <p:cNvPicPr>
            <a:picLocks noChangeAspect="1"/>
          </p:cNvPicPr>
          <p:nvPr/>
        </p:nvPicPr>
        <p:blipFill>
          <a:blip r:embed="rId2"/>
          <a:stretch>
            <a:fillRect/>
          </a:stretch>
        </p:blipFill>
        <p:spPr>
          <a:xfrm>
            <a:off x="554990" y="860632"/>
            <a:ext cx="9634499" cy="4340542"/>
          </a:xfrm>
          <a:prstGeom prst="rect">
            <a:avLst/>
          </a:prstGeom>
        </p:spPr>
      </p:pic>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7999"/>
            <a:ext cx="10450800" cy="711017"/>
          </a:xfrm>
        </p:spPr>
        <p:txBody>
          <a:bodyPr>
            <a:normAutofit fontScale="90000"/>
          </a:bodyPr>
          <a:lstStyle/>
          <a:p>
            <a:r>
              <a:rPr lang="en-US" sz="6000" dirty="0"/>
              <a:t>What is </a:t>
            </a:r>
            <a:r>
              <a:rPr lang="en-US" sz="6000" dirty="0" smtClean="0"/>
              <a:t>SAP </a:t>
            </a:r>
            <a:r>
              <a:rPr lang="en-US" sz="5400" dirty="0" smtClean="0"/>
              <a:t>Cloud</a:t>
            </a:r>
            <a:r>
              <a:rPr lang="en-US" sz="6000" dirty="0" smtClean="0"/>
              <a:t> Platform</a:t>
            </a:r>
            <a:r>
              <a:rPr lang="en-US" sz="6000" dirty="0"/>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 like AWS, GCP, Azure, Alibaba Cloud and SAP as well.</a:t>
            </a:r>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930" y="1493976"/>
            <a:ext cx="2857500" cy="1428750"/>
          </a:xfrm>
          <a:prstGeom prst="rect">
            <a:avLst/>
          </a:prstGeom>
        </p:spPr>
      </p:pic>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71832"/>
            <a:ext cx="10450800" cy="388800"/>
          </a:xfrm>
        </p:spPr>
        <p:txBody>
          <a:bodyPr/>
          <a:lstStyle/>
          <a:p>
            <a:r>
              <a:rPr lang="en-US" dirty="0" smtClean="0"/>
              <a:t>Path</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You can navigate back using the breadcrumbs at the top.</a:t>
            </a:r>
          </a:p>
          <a:p>
            <a:pPr>
              <a:lnSpc>
                <a:spcPct val="200000"/>
              </a:lnSpc>
            </a:pPr>
            <a:r>
              <a:rPr lang="en-US" dirty="0" smtClean="0"/>
              <a:t>Coincide with the hierarchical path you have travelled in order to reach your current scope in the cockpit.</a:t>
            </a:r>
          </a:p>
          <a:p>
            <a:pPr>
              <a:lnSpc>
                <a:spcPct val="200000"/>
              </a:lnSpc>
            </a:pPr>
            <a:r>
              <a:rPr lang="en-US" dirty="0" smtClean="0"/>
              <a:t>The last item in the breadcrumbs always represents the scope you find yourself in at the moment</a:t>
            </a:r>
          </a:p>
          <a:p>
            <a:pPr>
              <a:lnSpc>
                <a:spcPct val="200000"/>
              </a:lnSpc>
            </a:pPr>
            <a:r>
              <a:rPr lang="en-US" dirty="0" smtClean="0"/>
              <a:t>To go back follow the breadcrumbs to retrace your steps.</a:t>
            </a:r>
          </a:p>
          <a:p>
            <a:endParaRPr lang="en-US" dirty="0"/>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75" y="399606"/>
            <a:ext cx="9097744" cy="903828"/>
          </a:xfrm>
          <a:prstGeom prst="rect">
            <a:avLst/>
          </a:prstGeom>
        </p:spPr>
      </p:pic>
      <p:sp>
        <p:nvSpPr>
          <p:cNvPr id="7" name="TextBox 6"/>
          <p:cNvSpPr txBox="1"/>
          <p:nvPr/>
        </p:nvSpPr>
        <p:spPr>
          <a:xfrm>
            <a:off x="411061" y="1375794"/>
            <a:ext cx="10393959" cy="4110606"/>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01" y="413109"/>
            <a:ext cx="10450800" cy="388800"/>
          </a:xfrm>
        </p:spPr>
        <p:txBody>
          <a:bodyPr/>
          <a:lstStyle/>
          <a:p>
            <a:r>
              <a:rPr lang="en-US" dirty="0" smtClean="0"/>
              <a:t>Services in the Cloud Foundry Environment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8762" y="329219"/>
            <a:ext cx="10450800" cy="388800"/>
          </a:xfrm>
        </p:spPr>
        <p:txBody>
          <a:bodyPr/>
          <a:lstStyle/>
          <a:p>
            <a:r>
              <a:rPr lang="en-US" sz="2000" dirty="0" smtClean="0"/>
              <a:t>To create a service instance</a:t>
            </a:r>
            <a:endParaRPr lang="en-US" sz="20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9" name="Content Placeholder 8"/>
          <p:cNvSpPr>
            <a:spLocks noGrp="1"/>
          </p:cNvSpPr>
          <p:nvPr>
            <p:ph sz="quarter" idx="1"/>
          </p:nvPr>
        </p:nvSpPr>
        <p:spPr>
          <a:xfrm>
            <a:off x="266700" y="868160"/>
            <a:ext cx="10450800" cy="4760479"/>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272" y="1531591"/>
            <a:ext cx="4933655" cy="4030310"/>
          </a:xfrm>
          <a:prstGeom prst="rect">
            <a:avLst/>
          </a:prstGeom>
        </p:spPr>
      </p:pic>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32" y="312440"/>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8820" y="1180751"/>
            <a:ext cx="10450512" cy="3968379"/>
          </a:xfrm>
        </p:spPr>
      </p:pic>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4626" y="1333849"/>
            <a:ext cx="9146269" cy="3842158"/>
          </a:xfrm>
        </p:spPr>
      </p:pic>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200" y="1524991"/>
            <a:ext cx="10430500" cy="3323846"/>
          </a:xfrm>
        </p:spPr>
      </p:pic>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5996"/>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47582" y="1162050"/>
            <a:ext cx="6438689" cy="4337219"/>
          </a:xfrm>
        </p:spPr>
      </p:pic>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90954" y="1295400"/>
            <a:ext cx="6186130" cy="4168775"/>
          </a:xfrm>
        </p:spPr>
      </p:pic>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1743"/>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852083"/>
            <a:ext cx="10450512" cy="1895558"/>
          </a:xfrm>
        </p:spPr>
      </p:pic>
      <p:sp>
        <p:nvSpPr>
          <p:cNvPr id="7" name="TextBox 6"/>
          <p:cNvSpPr txBox="1"/>
          <p:nvPr/>
        </p:nvSpPr>
        <p:spPr>
          <a:xfrm>
            <a:off x="266700" y="3050214"/>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12" y="3417730"/>
            <a:ext cx="7191375" cy="2162175"/>
          </a:xfrm>
          <a:prstGeom prst="rect">
            <a:avLst/>
          </a:prstGeom>
        </p:spPr>
      </p:pic>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in SAP Cloud Platform</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 Environment</a:t>
            </a:r>
          </a:p>
          <a:p>
            <a:pPr>
              <a:lnSpc>
                <a:spcPct val="250000"/>
              </a:lnSpc>
            </a:pPr>
            <a:r>
              <a:rPr lang="en-US" sz="2400" dirty="0" smtClean="0"/>
              <a:t>Neo Environment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849" y="1684800"/>
            <a:ext cx="5680497" cy="3189204"/>
          </a:xfrm>
          <a:prstGeom prst="rect">
            <a:avLst/>
          </a:prstGeom>
        </p:spPr>
      </p:pic>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FREE TRIAL ACCOUNT</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459798" y="1459865"/>
            <a:ext cx="7847105" cy="4168775"/>
          </a:xfrm>
          <a:prstGeom prst="rect">
            <a:avLst/>
          </a:prstGeo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552757" y="466725"/>
            <a:ext cx="7862523" cy="4168775"/>
          </a:xfrm>
          <a:prstGeom prst="rect">
            <a:avLst/>
          </a:prstGeom>
        </p:spPr>
      </p:pic>
    </p:spTree>
    <p:extLst>
      <p:ext uri="{BB962C8B-B14F-4D97-AF65-F5344CB8AC3E}">
        <p14:creationId xmlns:p14="http://schemas.microsoft.com/office/powerpoint/2010/main" val="1632192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21498"/>
            <a:ext cx="10450800" cy="388800"/>
          </a:xfrm>
        </p:spPr>
        <p:txBody>
          <a:bodyPr/>
          <a:lstStyle/>
          <a:p>
            <a:r>
              <a:rPr lang="en-US" sz="1800" dirty="0" smtClean="0">
                <a:solidFill>
                  <a:schemeClr val="tx1"/>
                </a:solidFill>
              </a:rPr>
              <a:t>If 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7" y="880600"/>
            <a:ext cx="8237990" cy="4719681"/>
          </a:xfrm>
          <a:prstGeom prst="rect">
            <a:avLst/>
          </a:prstGeom>
        </p:spPr>
      </p:pic>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sp>
        <p:nvSpPr>
          <p:cNvPr id="6" name="TextBox 5"/>
          <p:cNvSpPr txBox="1"/>
          <p:nvPr/>
        </p:nvSpPr>
        <p:spPr>
          <a:xfrm>
            <a:off x="554990" y="415123"/>
            <a:ext cx="7734649" cy="434629"/>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You 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932776"/>
            <a:ext cx="10058400" cy="4178211"/>
          </a:xfrm>
          <a:prstGeom prst="rect">
            <a:avLst/>
          </a:prstGeom>
        </p:spPr>
      </p:pic>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304052"/>
            <a:ext cx="10450800" cy="388800"/>
          </a:xfrm>
        </p:spPr>
        <p:txBody>
          <a:bodyPr/>
          <a:lstStyle/>
          <a:p>
            <a:r>
              <a:rPr lang="en-US" sz="1800" dirty="0" smtClean="0">
                <a:solidFill>
                  <a:schemeClr val="tx1"/>
                </a:solidFill>
              </a:rPr>
              <a:t>Click 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2022" y="866600"/>
            <a:ext cx="6866073" cy="4376584"/>
          </a:xfrm>
        </p:spPr>
      </p:pic>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0845" y="778564"/>
            <a:ext cx="10009026" cy="4240995"/>
          </a:xfrm>
        </p:spPr>
      </p:pic>
      <p:sp>
        <p:nvSpPr>
          <p:cNvPr id="6" name="Title 1"/>
          <p:cNvSpPr>
            <a:spLocks noGrp="1"/>
          </p:cNvSpPr>
          <p:nvPr>
            <p:ph type="title"/>
          </p:nvPr>
        </p:nvSpPr>
        <p:spPr>
          <a:xfrm>
            <a:off x="258762" y="304052"/>
            <a:ext cx="10450800" cy="388800"/>
          </a:xfrm>
        </p:spPr>
        <p:txBody>
          <a:bodyPr/>
          <a:lstStyle/>
          <a:p>
            <a:r>
              <a:rPr lang="en-US" sz="1800" dirty="0" smtClean="0">
                <a:solidFill>
                  <a:schemeClr val="tx1"/>
                </a:solidFill>
              </a:rPr>
              <a:t>After activating your account you will see the following screen.</a:t>
            </a:r>
            <a:endParaRPr lang="en-US" sz="18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Go 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8687" y="1185863"/>
            <a:ext cx="5610663" cy="4168775"/>
          </a:xfrm>
        </p:spPr>
      </p:pic>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55721"/>
            <a:ext cx="10450800" cy="388800"/>
          </a:xfrm>
        </p:spPr>
        <p:txBody>
          <a:bodyPr/>
          <a:lstStyle/>
          <a:p>
            <a:r>
              <a:rPr lang="en-US" sz="1800" dirty="0" smtClean="0">
                <a:solidFill>
                  <a:schemeClr val="tx1"/>
                </a:solidFill>
              </a:rPr>
              <a:t>Verify 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061" y="1295400"/>
            <a:ext cx="6615915" cy="4168775"/>
          </a:xfrm>
        </p:spPr>
      </p:pic>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sz="1800" dirty="0" smtClean="0">
                <a:solidFill>
                  <a:schemeClr val="tx1"/>
                </a:solidFill>
              </a:rPr>
              <a:t>Enter 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2081" y="917895"/>
            <a:ext cx="6426803" cy="4358407"/>
          </a:xfrm>
        </p:spPr>
      </p:pic>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Click 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1201759"/>
            <a:ext cx="10450512" cy="2728593"/>
          </a:xfrm>
        </p:spPr>
      </p:pic>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environment to use?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4581" y="1298575"/>
            <a:ext cx="6238875" cy="4162425"/>
          </a:xfrm>
        </p:spPr>
      </p:pic>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96998"/>
            <a:ext cx="10450800" cy="388800"/>
          </a:xfrm>
        </p:spPr>
        <p:txBody>
          <a:bodyPr/>
          <a:lstStyle/>
          <a:p>
            <a:r>
              <a:rPr lang="en-US" sz="1800" dirty="0" smtClean="0">
                <a:solidFill>
                  <a:schemeClr val="tx1"/>
                </a:solidFill>
              </a:rPr>
              <a:t>Create 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72831"/>
            <a:ext cx="6472868" cy="4168775"/>
          </a:xfrm>
        </p:spPr>
      </p:pic>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70822"/>
            <a:ext cx="10450800" cy="501280"/>
          </a:xfrm>
        </p:spPr>
        <p:txBody>
          <a:bodyPr/>
          <a:lstStyle/>
          <a:p>
            <a:r>
              <a:rPr lang="en-US" sz="1800" dirty="0">
                <a:solidFill>
                  <a:schemeClr val="tx1"/>
                </a:solidFill>
              </a:rPr>
              <a:t>You will then see a dialog box while the account is set up. When complete, the dialog box will look like this. Click Continue to close to popup.</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65983"/>
            <a:ext cx="6472868" cy="4168775"/>
          </a:xfrm>
        </p:spPr>
      </p:pic>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a:solidFill>
                  <a:schemeClr val="tx1"/>
                </a:solidFill>
              </a:rPr>
              <a:t>Click on Enter Your Trial Account to see your global account.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5287" y="1060508"/>
            <a:ext cx="7437622" cy="4140666"/>
          </a:xfrm>
        </p:spPr>
      </p:pic>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19"/>
            <a:ext cx="10450800" cy="568403"/>
          </a:xfrm>
        </p:spPr>
        <p:txBody>
          <a:bodyPr/>
          <a:lstStyle/>
          <a:p>
            <a:r>
              <a:rPr lang="en-US" sz="1800" dirty="0">
                <a:solidFill>
                  <a:schemeClr val="tx1"/>
                </a:solidFill>
              </a:rPr>
              <a:t>The global trial account contains one subaccount and space. Navigate to subaccount by clicking on the tile named trial (this name may vary if you created the subaccount manually).</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9962" y="1295400"/>
            <a:ext cx="7488113" cy="4168775"/>
          </a:xfrm>
        </p:spPr>
      </p:pic>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a:solidFill>
                  <a:schemeClr val="tx1"/>
                </a:solidFill>
              </a:rPr>
              <a:t>To get to the space, in which your applications and services live, click on the dev space.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9203" y="801909"/>
            <a:ext cx="8845794" cy="4558656"/>
          </a:xfrm>
        </p:spPr>
      </p:pic>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SAP Web IDE Full-Stack</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Web IDE is a  web – based integrated development tool that simplifies end-to-end development of business applications.</a:t>
            </a:r>
          </a:p>
          <a:p>
            <a:pPr>
              <a:lnSpc>
                <a:spcPct val="200000"/>
              </a:lnSpc>
            </a:pPr>
            <a:r>
              <a:rPr lang="en-US" dirty="0"/>
              <a:t> </a:t>
            </a:r>
            <a:r>
              <a:rPr lang="en-US" dirty="0" smtClean="0"/>
              <a:t>tooling, prototyping, developing and deploying the application and make it available to end users.</a:t>
            </a:r>
          </a:p>
          <a:p>
            <a:pPr>
              <a:lnSpc>
                <a:spcPct val="20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Features and Benefits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9" name="Content Placeholder 8"/>
          <p:cNvSpPr>
            <a:spLocks noGrp="1"/>
          </p:cNvSpPr>
          <p:nvPr>
            <p:ph sz="quarter" idx="1"/>
          </p:nvPr>
        </p:nvSpPr>
        <p:spPr/>
        <p:txBody>
          <a:bodyPr anchor="ctr"/>
          <a:lstStyle/>
          <a:p>
            <a:pPr>
              <a:lnSpc>
                <a:spcPct val="200000"/>
              </a:lnSpc>
            </a:pPr>
            <a:r>
              <a:rPr lang="en-US" dirty="0" smtClean="0"/>
              <a:t>Zero installation and maintenance</a:t>
            </a:r>
          </a:p>
          <a:p>
            <a:pPr>
              <a:lnSpc>
                <a:spcPct val="200000"/>
              </a:lnSpc>
            </a:pPr>
            <a:r>
              <a:rPr lang="en-US" dirty="0" smtClean="0"/>
              <a:t>High productivity tools.	</a:t>
            </a:r>
          </a:p>
          <a:p>
            <a:pPr>
              <a:lnSpc>
                <a:spcPct val="200000"/>
              </a:lnSpc>
            </a:pPr>
            <a:r>
              <a:rPr lang="en-US" dirty="0" smtClean="0"/>
              <a:t>Java and Node.js Debuggers.</a:t>
            </a:r>
          </a:p>
          <a:p>
            <a:pPr>
              <a:lnSpc>
                <a:spcPct val="200000"/>
              </a:lnSpc>
            </a:pPr>
            <a:r>
              <a:rPr lang="en-US" dirty="0" smtClean="0"/>
              <a:t>Business Application Development.</a:t>
            </a:r>
          </a:p>
          <a:p>
            <a:pPr>
              <a:lnSpc>
                <a:spcPct val="200000"/>
              </a:lnSpc>
            </a:pPr>
            <a:r>
              <a:rPr lang="en-US" dirty="0" smtClean="0"/>
              <a:t>Visual UI editors.</a:t>
            </a:r>
          </a:p>
          <a:p>
            <a:pPr>
              <a:lnSpc>
                <a:spcPct val="200000"/>
              </a:lnSpc>
            </a:pPr>
            <a:r>
              <a:rPr lang="en-US" dirty="0" smtClean="0"/>
              <a:t>Code Authoring Toolset.</a:t>
            </a:r>
          </a:p>
          <a:p>
            <a:pPr>
              <a:lnSpc>
                <a:spcPct val="200000"/>
              </a:lnSpc>
            </a:pPr>
            <a:r>
              <a:rPr lang="en-US" dirty="0" smtClean="0"/>
              <a:t>SCM.</a:t>
            </a:r>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7" name="Content Placeholder 6"/>
          <p:cNvSpPr>
            <a:spLocks noGrp="1"/>
          </p:cNvSpPr>
          <p:nvPr>
            <p:ph sz="quarter" idx="1"/>
          </p:nvPr>
        </p:nvSpPr>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7" name="Picture 6"/>
          <p:cNvPicPr>
            <a:picLocks noChangeAspect="1"/>
          </p:cNvPicPr>
          <p:nvPr/>
        </p:nvPicPr>
        <p:blipFill>
          <a:blip r:embed="rId2"/>
          <a:stretch>
            <a:fillRect/>
          </a:stretch>
        </p:blipFill>
        <p:spPr>
          <a:xfrm>
            <a:off x="1052244" y="671119"/>
            <a:ext cx="8381534" cy="4714613"/>
          </a:xfrm>
          <a:prstGeom prst="rect">
            <a:avLst/>
          </a:prstGeom>
        </p:spPr>
      </p:pic>
      <p:sp>
        <p:nvSpPr>
          <p:cNvPr id="2" name="TextBox 1"/>
          <p:cNvSpPr txBox="1"/>
          <p:nvPr/>
        </p:nvSpPr>
        <p:spPr>
          <a:xfrm>
            <a:off x="410845" y="167780"/>
            <a:ext cx="9664333" cy="612396"/>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SAP Cloud Platform Cockpit home page.</a:t>
            </a:r>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81" y="612396"/>
            <a:ext cx="8876254" cy="4848837"/>
          </a:xfrm>
          <a:prstGeom prst="rect">
            <a:avLst/>
          </a:prstGeom>
        </p:spPr>
      </p:pic>
      <p:sp>
        <p:nvSpPr>
          <p:cNvPr id="4" name="TextBox 3"/>
          <p:cNvSpPr txBox="1"/>
          <p:nvPr/>
        </p:nvSpPr>
        <p:spPr>
          <a:xfrm>
            <a:off x="410845" y="167780"/>
            <a:ext cx="9211327" cy="687897"/>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Preferences &gt; Workspace Preferences &gt; Cloud Foundry</a:t>
            </a:r>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Open source platform maintained by Cloud Foundry environment.</a:t>
            </a:r>
          </a:p>
          <a:p>
            <a:pPr>
              <a:lnSpc>
                <a:spcPct val="200000"/>
              </a:lnSpc>
            </a:pPr>
            <a:r>
              <a:rPr lang="en-US" dirty="0" smtClean="0"/>
              <a:t>Multiple run times like Java, Node.js.</a:t>
            </a:r>
          </a:p>
          <a:p>
            <a:pPr>
              <a:lnSpc>
                <a:spcPct val="200000"/>
              </a:lnSpc>
            </a:pPr>
            <a:r>
              <a:rPr lang="en-US" dirty="0" smtClean="0"/>
              <a:t>We can bring in our own languages.</a:t>
            </a:r>
          </a:p>
          <a:p>
            <a:pPr>
              <a:lnSpc>
                <a:spcPct val="200000"/>
              </a:lnSpc>
            </a:pPr>
            <a:r>
              <a:rPr lang="en-US" dirty="0" err="1" smtClean="0"/>
              <a:t>IoT</a:t>
            </a:r>
            <a:r>
              <a:rPr lang="en-US" dirty="0" smtClean="0"/>
              <a:t>, Machine learning scenarios and develop applications using SAP HANA extended application services advanced model.</a:t>
            </a:r>
          </a:p>
          <a:p>
            <a:pPr>
              <a:lnSpc>
                <a:spcPct val="200000"/>
              </a:lnSpc>
            </a:pPr>
            <a:r>
              <a:rPr lang="en-US" dirty="0" smtClean="0"/>
              <a:t>Multiple data centers like GCP, Azure and AWS.</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4" y="858946"/>
            <a:ext cx="8344129" cy="4577120"/>
          </a:xfrm>
          <a:prstGeom prst="rect">
            <a:avLst/>
          </a:prstGeom>
        </p:spPr>
      </p:pic>
      <p:sp>
        <p:nvSpPr>
          <p:cNvPr id="4" name="TextBox 3"/>
          <p:cNvSpPr txBox="1"/>
          <p:nvPr/>
        </p:nvSpPr>
        <p:spPr>
          <a:xfrm>
            <a:off x="713064" y="469783"/>
            <a:ext cx="8816830" cy="595619"/>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Configure 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51</a:t>
            </a:fld>
            <a:endParaRPr lang="en-US" noProof="1"/>
          </a:p>
        </p:txBody>
      </p:sp>
      <p:sp>
        <p:nvSpPr>
          <p:cNvPr id="3" name="TextBox 2"/>
          <p:cNvSpPr txBox="1"/>
          <p:nvPr/>
        </p:nvSpPr>
        <p:spPr>
          <a:xfrm>
            <a:off x="266700" y="260059"/>
            <a:ext cx="10076926" cy="629174"/>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You might be prompted for your Cloud Foundry credentials. Enter the credentials you used</a:t>
            </a:r>
            <a:r>
              <a:rPr kumimoji="0" lang="en-US" sz="1800" b="0" i="0" u="none" strike="noStrike" kern="0" cap="none" spc="0" normalizeH="0" noProof="0" dirty="0" smtClean="0">
                <a:ln>
                  <a:noFill/>
                </a:ln>
                <a:solidFill>
                  <a:srgbClr val="000000"/>
                </a:solidFill>
                <a:effectLst/>
                <a:uLnTx/>
                <a:uFillTx/>
              </a:rPr>
              <a:t> for SAP Cloud Platform Cockpit.</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4" y="977131"/>
            <a:ext cx="8319503" cy="4563611"/>
          </a:xfrm>
          <a:prstGeom prst="rect">
            <a:avLst/>
          </a:prstGeom>
        </p:spPr>
      </p:pic>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52</a:t>
            </a:fld>
            <a:endParaRPr lang="en-US" noProof="1"/>
          </a:p>
        </p:txBody>
      </p:sp>
      <p:sp>
        <p:nvSpPr>
          <p:cNvPr id="3" name="TextBox 2"/>
          <p:cNvSpPr txBox="1"/>
          <p:nvPr/>
        </p:nvSpPr>
        <p:spPr>
          <a:xfrm>
            <a:off x="266700" y="209724"/>
            <a:ext cx="10219539" cy="989901"/>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If there is a subaccount</a:t>
            </a:r>
            <a:r>
              <a:rPr kumimoji="0" lang="en-US" sz="18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59" y="1096677"/>
            <a:ext cx="8261808" cy="4531963"/>
          </a:xfrm>
          <a:prstGeom prst="rect">
            <a:avLst/>
          </a:prstGeom>
        </p:spPr>
      </p:pic>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8" name="Content Placeholder 7"/>
          <p:cNvSpPr>
            <a:spLocks noGrp="1"/>
          </p:cNvSpPr>
          <p:nvPr>
            <p:ph sz="half" idx="1"/>
          </p:nvPr>
        </p:nvSpPr>
        <p:spPr>
          <a:xfrm>
            <a:off x="259199" y="1296000"/>
            <a:ext cx="5017475" cy="4168800"/>
          </a:xfrm>
        </p:spPr>
        <p:txBody>
          <a:bodyPr anchor="ctr"/>
          <a:lstStyle/>
          <a:p>
            <a:r>
              <a:rPr lang="en-US" dirty="0" smtClean="0"/>
              <a:t>To extend the existing functionality.</a:t>
            </a:r>
          </a:p>
          <a:p>
            <a:endParaRPr lang="en-US" dirty="0" smtClean="0"/>
          </a:p>
          <a:p>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53</a:t>
            </a:fld>
            <a:endParaRPr lang="en-US" noProof="1"/>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3" name="Title 2"/>
          <p:cNvSpPr>
            <a:spLocks noGrp="1"/>
          </p:cNvSpPr>
          <p:nvPr>
            <p:ph type="title" idx="4294967295"/>
          </p:nvPr>
        </p:nvSpPr>
        <p:spPr>
          <a:xfrm>
            <a:off x="67112" y="194695"/>
            <a:ext cx="10391790" cy="388938"/>
          </a:xfrm>
        </p:spPr>
        <p:txBody>
          <a:bodyPr/>
          <a:lstStyle/>
          <a:p>
            <a:r>
              <a:rPr lang="en-US" dirty="0" smtClean="0"/>
              <a:t>Home Screen of SAP Web IDE</a:t>
            </a:r>
            <a:endParaRPr lang="en-US" dirty="0"/>
          </a:p>
        </p:txBody>
      </p:sp>
      <p:pic>
        <p:nvPicPr>
          <p:cNvPr id="7" name="Picture 6"/>
          <p:cNvPicPr>
            <a:picLocks noChangeAspect="1"/>
          </p:cNvPicPr>
          <p:nvPr/>
        </p:nvPicPr>
        <p:blipFill>
          <a:blip r:embed="rId2"/>
          <a:stretch>
            <a:fillRect/>
          </a:stretch>
        </p:blipFill>
        <p:spPr>
          <a:xfrm>
            <a:off x="2012084" y="981513"/>
            <a:ext cx="8211341" cy="3707934"/>
          </a:xfrm>
          <a:prstGeom prst="rect">
            <a:avLst/>
          </a:prstGeom>
        </p:spPr>
      </p:pic>
      <p:sp>
        <p:nvSpPr>
          <p:cNvPr id="8" name="Rectangle 7"/>
          <p:cNvSpPr/>
          <p:nvPr/>
        </p:nvSpPr>
        <p:spPr>
          <a:xfrm>
            <a:off x="2012085" y="1132514"/>
            <a:ext cx="185832" cy="1166069"/>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TextBox 8"/>
          <p:cNvSpPr txBox="1"/>
          <p:nvPr/>
        </p:nvSpPr>
        <p:spPr>
          <a:xfrm>
            <a:off x="67112" y="1216404"/>
            <a:ext cx="1795243" cy="2130804"/>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smtClean="0">
                <a:solidFill>
                  <a:srgbClr val="000000"/>
                </a:solidFill>
              </a:rPr>
              <a:t>Perspectives:</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Home(Welcome)</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Development</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Database Explorer</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Storyboard</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Preferences</a:t>
            </a:r>
            <a:endParaRPr kumimoji="0" lang="en-US" sz="1200" b="0" i="0" u="none" strike="noStrike" kern="0" cap="none" normalizeH="0" baseline="0" noProof="0" dirty="0" smtClean="0">
              <a:ln>
                <a:noFill/>
              </a:ln>
              <a:solidFill>
                <a:srgbClr val="000000"/>
              </a:solidFill>
              <a:effectLst/>
              <a:uLnTx/>
              <a:uFillTx/>
            </a:endParaRPr>
          </a:p>
        </p:txBody>
      </p:sp>
      <p:cxnSp>
        <p:nvCxnSpPr>
          <p:cNvPr id="12" name="Straight Connector 11"/>
          <p:cNvCxnSpPr/>
          <p:nvPr/>
        </p:nvCxnSpPr>
        <p:spPr>
          <a:xfrm>
            <a:off x="1862356" y="1929468"/>
            <a:ext cx="1497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49211" y="2365695"/>
            <a:ext cx="2743200" cy="2097248"/>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TextBox 13"/>
          <p:cNvSpPr txBox="1"/>
          <p:nvPr/>
        </p:nvSpPr>
        <p:spPr>
          <a:xfrm>
            <a:off x="67112" y="3979979"/>
            <a:ext cx="1719742" cy="998291"/>
          </a:xfrm>
          <a:prstGeom prst="rect">
            <a:avLst/>
          </a:prstGeom>
          <a:noFill/>
          <a:ln w="38100">
            <a:solidFill>
              <a:srgbClr val="FF0000"/>
            </a:solidFill>
          </a:ln>
        </p:spPr>
        <p:txBody>
          <a:bodyPr wrap="squar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Quick and easy access</a:t>
            </a:r>
            <a:r>
              <a:rPr kumimoji="0" lang="en-US" sz="1200" b="0" i="0" u="none" strike="noStrike" kern="0" cap="none" spc="0" normalizeH="0" noProof="0" dirty="0" smtClean="0">
                <a:ln>
                  <a:noFill/>
                </a:ln>
                <a:solidFill>
                  <a:srgbClr val="000000"/>
                </a:solidFill>
                <a:effectLst/>
                <a:uLnTx/>
                <a:uFillTx/>
              </a:rPr>
              <a:t> to most common creation actions.</a:t>
            </a:r>
            <a:endParaRPr kumimoji="0" lang="en-US" sz="1200" b="0" i="0" u="none" strike="noStrike" kern="0" cap="none" spc="0" normalizeH="0" baseline="0" noProof="0" dirty="0" smtClean="0">
              <a:ln>
                <a:noFill/>
              </a:ln>
              <a:solidFill>
                <a:srgbClr val="000000"/>
              </a:solidFill>
              <a:effectLst/>
              <a:uLnTx/>
              <a:uFillTx/>
            </a:endParaRPr>
          </a:p>
        </p:txBody>
      </p:sp>
      <p:cxnSp>
        <p:nvCxnSpPr>
          <p:cNvPr id="20" name="Elbow Connector 19"/>
          <p:cNvCxnSpPr>
            <a:stCxn id="14" idx="3"/>
          </p:cNvCxnSpPr>
          <p:nvPr/>
        </p:nvCxnSpPr>
        <p:spPr>
          <a:xfrm flipV="1">
            <a:off x="1786854" y="3979979"/>
            <a:ext cx="1862357" cy="499146"/>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42140" y="1535185"/>
            <a:ext cx="1905574" cy="2768367"/>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6542140" y="4915949"/>
            <a:ext cx="1905574" cy="604007"/>
          </a:xfrm>
          <a:prstGeom prst="rect">
            <a:avLst/>
          </a:prstGeom>
          <a:noFill/>
          <a:ln w="38100">
            <a:solidFill>
              <a:srgbClr val="FF0000"/>
            </a:solidFill>
          </a:ln>
        </p:spPr>
        <p:txBody>
          <a:bodyPr wrap="square" lIns="0" tIns="0" rIns="0" bIns="0" rtlCol="0">
            <a:noAutofit/>
          </a:bodyPr>
          <a:lstStyle/>
          <a:p>
            <a:pPr algn="ctr" fontAlgn="auto">
              <a:lnSpc>
                <a:spcPts val="2300"/>
              </a:lnSpc>
              <a:spcBef>
                <a:spcPts val="500"/>
              </a:spcBef>
              <a:spcAft>
                <a:spcPts val="0"/>
              </a:spcAft>
            </a:pPr>
            <a:r>
              <a:rPr kumimoji="0" lang="en-US" sz="1200" b="0" i="0" u="none" strike="noStrike" kern="0" cap="none" spc="0" normalizeH="0" baseline="0" noProof="0" dirty="0" smtClean="0">
                <a:ln>
                  <a:noFill/>
                </a:ln>
                <a:solidFill>
                  <a:srgbClr val="000000"/>
                </a:solidFill>
                <a:effectLst/>
                <a:uLnTx/>
                <a:uFillTx/>
              </a:rPr>
              <a:t>Link to external resources and tools.</a:t>
            </a:r>
          </a:p>
        </p:txBody>
      </p:sp>
      <p:cxnSp>
        <p:nvCxnSpPr>
          <p:cNvPr id="26" name="Elbow Connector 25"/>
          <p:cNvCxnSpPr>
            <a:stCxn id="22" idx="3"/>
          </p:cNvCxnSpPr>
          <p:nvPr/>
        </p:nvCxnSpPr>
        <p:spPr>
          <a:xfrm flipV="1">
            <a:off x="8447714" y="2885813"/>
            <a:ext cx="696286" cy="233214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447714" y="2852257"/>
            <a:ext cx="679508" cy="83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42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304052"/>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4" name="Picture 3"/>
          <p:cNvPicPr>
            <a:picLocks noChangeAspect="1"/>
          </p:cNvPicPr>
          <p:nvPr/>
        </p:nvPicPr>
        <p:blipFill>
          <a:blip r:embed="rId2"/>
          <a:stretch>
            <a:fillRect/>
          </a:stretch>
        </p:blipFill>
        <p:spPr>
          <a:xfrm>
            <a:off x="823438" y="869304"/>
            <a:ext cx="8328952" cy="4533206"/>
          </a:xfrm>
          <a:prstGeom prst="rect">
            <a:avLst/>
          </a:prstGeom>
        </p:spPr>
      </p:pic>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SAP Business Application Studio</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56</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Next generation of SAP Web IDE, the current development environment.</a:t>
            </a:r>
          </a:p>
          <a:p>
            <a:pPr>
              <a:lnSpc>
                <a:spcPct val="200000"/>
              </a:lnSpc>
            </a:pPr>
            <a:r>
              <a:rPr lang="en-US" dirty="0" smtClean="0"/>
              <a:t>It is available on SAP’s Multi-Cloud Environment (Cloud Foundry) for productive use.</a:t>
            </a:r>
          </a:p>
          <a:p>
            <a:pPr>
              <a:lnSpc>
                <a:spcPct val="200000"/>
              </a:lnSpc>
            </a:pPr>
            <a:r>
              <a:rPr lang="en-US" dirty="0" smtClean="0"/>
              <a:t>Provides solution based on Dev-Spaces.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Neo environment contains SAP propriety runtime</a:t>
            </a:r>
          </a:p>
          <a:p>
            <a:pPr>
              <a:lnSpc>
                <a:spcPct val="200000"/>
              </a:lnSpc>
            </a:pPr>
            <a:r>
              <a:rPr lang="en-US" dirty="0" smtClean="0"/>
              <a:t>Supports a fixed set of  runtimes and programming languages like Java, HTML5 and SAP HANA XS Applications.</a:t>
            </a:r>
          </a:p>
          <a:p>
            <a:pPr>
              <a:lnSpc>
                <a:spcPct val="200000"/>
              </a:lnSpc>
            </a:pPr>
            <a:r>
              <a:rPr lang="en-US" dirty="0" smtClean="0"/>
              <a:t>You can use the UI </a:t>
            </a:r>
            <a:r>
              <a:rPr lang="en-US" dirty="0"/>
              <a:t>D</a:t>
            </a:r>
            <a:r>
              <a:rPr lang="en-US" dirty="0" smtClean="0"/>
              <a:t>evelopment Toolkit for HTML5(SAPUI5) to develop rich user interfaces for modern web-based business applications.</a:t>
            </a:r>
          </a:p>
          <a:p>
            <a:pPr>
              <a:lnSpc>
                <a:spcPct val="200000"/>
              </a:lnSpc>
            </a:pPr>
            <a:r>
              <a:rPr lang="en-US" dirty="0" smtClean="0"/>
              <a:t>Runs in SAP data centers.</a:t>
            </a:r>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87942"/>
            <a:ext cx="10450800" cy="388800"/>
          </a:xfrm>
        </p:spPr>
        <p:txBody>
          <a:bodyPr/>
          <a:lstStyle/>
          <a:p>
            <a:r>
              <a:rPr lang="en-US" dirty="0" smtClean="0"/>
              <a:t>SAP Cloud Platform Accounts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7" name="Picture 6"/>
          <p:cNvPicPr>
            <a:picLocks noChangeAspect="1"/>
          </p:cNvPicPr>
          <p:nvPr/>
        </p:nvPicPr>
        <p:blipFill>
          <a:blip r:embed="rId2"/>
          <a:stretch>
            <a:fillRect/>
          </a:stretch>
        </p:blipFill>
        <p:spPr>
          <a:xfrm>
            <a:off x="2927505" y="906771"/>
            <a:ext cx="5008480" cy="3761703"/>
          </a:xfrm>
          <a:prstGeom prst="rect">
            <a:avLst/>
          </a:prstGeom>
        </p:spPr>
      </p:pic>
      <p:sp>
        <p:nvSpPr>
          <p:cNvPr id="8" name="TextBox 7"/>
          <p:cNvSpPr txBox="1"/>
          <p:nvPr/>
        </p:nvSpPr>
        <p:spPr>
          <a:xfrm>
            <a:off x="763930" y="4693641"/>
            <a:ext cx="9335630" cy="61239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5" name="Content Placeholder 4"/>
          <p:cNvSpPr>
            <a:spLocks noGrp="1"/>
          </p:cNvSpPr>
          <p:nvPr>
            <p:ph sz="quarter" idx="1"/>
          </p:nvPr>
        </p:nvSpPr>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pic>
        <p:nvPicPr>
          <p:cNvPr id="7" name="Picture 6"/>
          <p:cNvPicPr>
            <a:picLocks noChangeAspect="1"/>
          </p:cNvPicPr>
          <p:nvPr/>
        </p:nvPicPr>
        <p:blipFill>
          <a:blip r:embed="rId2"/>
          <a:stretch>
            <a:fillRect/>
          </a:stretch>
        </p:blipFill>
        <p:spPr>
          <a:xfrm>
            <a:off x="5629012" y="1043802"/>
            <a:ext cx="4812101" cy="3170515"/>
          </a:xfrm>
          <a:prstGeom prst="rect">
            <a:avLst/>
          </a:prstGeom>
        </p:spPr>
      </p:pic>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p:txBody>
          <a:bodyPr/>
          <a:lstStyle/>
          <a:p>
            <a:r>
              <a:rPr lang="en-US" dirty="0" smtClean="0"/>
              <a:t>Subaccount</a:t>
            </a:r>
            <a:endParaRPr lang="en-US" dirty="0"/>
          </a:p>
        </p:txBody>
      </p:sp>
      <p:sp>
        <p:nvSpPr>
          <p:cNvPr id="5" name="Content Placeholder 4"/>
          <p:cNvSpPr>
            <a:spLocks noGrp="1"/>
          </p:cNvSpPr>
          <p:nvPr>
            <p:ph sz="half" idx="1"/>
          </p:nvPr>
        </p:nvSpPr>
        <p:spPr>
          <a:xfrm>
            <a:off x="259200" y="1295999"/>
            <a:ext cx="5411758" cy="4265901"/>
          </a:xfrm>
        </p:spPr>
        <p:txBody>
          <a:bodyPr anchor="ctr"/>
          <a:lstStyle/>
          <a:p>
            <a:pPr>
              <a:lnSpc>
                <a:spcPct val="200000"/>
              </a:lnSpc>
            </a:pPr>
            <a:r>
              <a:rPr lang="en-US" sz="1200" dirty="0" smtClean="0"/>
              <a:t>A Global Account can host multiple Sub Accounts.</a:t>
            </a:r>
          </a:p>
          <a:p>
            <a:pPr>
              <a:lnSpc>
                <a:spcPct val="200000"/>
              </a:lnSpc>
            </a:pPr>
            <a:r>
              <a:rPr lang="en-US" sz="1200" dirty="0" smtClean="0"/>
              <a:t>Subaccounts in a Global Account are independent of each other.</a:t>
            </a:r>
          </a:p>
          <a:p>
            <a:pPr>
              <a:lnSpc>
                <a:spcPct val="200000"/>
              </a:lnSpc>
            </a:pPr>
            <a:r>
              <a:rPr lang="en-US" sz="1200" dirty="0" smtClean="0"/>
              <a:t>Each subaccount is associated with a region and independent of our own location.</a:t>
            </a:r>
          </a:p>
          <a:p>
            <a:pPr>
              <a:lnSpc>
                <a:spcPct val="200000"/>
              </a:lnSpc>
            </a:pPr>
            <a:r>
              <a:rPr lang="en-US" sz="1200" dirty="0" smtClean="0"/>
              <a:t>Spaces can be configured inside a subaccount for different business needs, or development teams according to the use cases.</a:t>
            </a:r>
          </a:p>
          <a:p>
            <a:pPr>
              <a:lnSpc>
                <a:spcPct val="200000"/>
              </a:lnSpc>
            </a:pPr>
            <a:r>
              <a:rPr lang="en-US" sz="1200" dirty="0" smtClean="0"/>
              <a:t>The entitlements and quotas that have been purchased for a Global account have to be assigned to the individual sub accounts.</a:t>
            </a:r>
          </a:p>
          <a:p>
            <a:pPr marL="0" indent="0">
              <a:lnSpc>
                <a:spcPct val="200000"/>
              </a:lnSpc>
              <a:buNone/>
            </a:pP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Picture 5"/>
          <p:cNvPicPr>
            <a:picLocks noChangeAspect="1"/>
          </p:cNvPicPr>
          <p:nvPr/>
        </p:nvPicPr>
        <p:blipFill>
          <a:blip r:embed="rId2"/>
          <a:stretch>
            <a:fillRect/>
          </a:stretch>
        </p:blipFill>
        <p:spPr>
          <a:xfrm>
            <a:off x="5945878" y="1569134"/>
            <a:ext cx="4764122" cy="2747589"/>
          </a:xfrm>
          <a:prstGeom prst="rect">
            <a:avLst/>
          </a:prstGeom>
        </p:spPr>
      </p:pic>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1804</Words>
  <Application>Microsoft Office PowerPoint</Application>
  <PresentationFormat>Custom</PresentationFormat>
  <Paragraphs>240</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Bosch Office Sans</vt:lpstr>
      <vt:lpstr>Calibri</vt:lpstr>
      <vt:lpstr>Wingdings 3</vt:lpstr>
      <vt:lpstr>Bosch NG</vt:lpstr>
      <vt:lpstr> INTRODUCTION TO SAP CLOUD PLATFORM </vt:lpstr>
      <vt:lpstr>What is SAP Cloud Platform?</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Spaces</vt:lpstr>
      <vt:lpstr>Entitlements</vt:lpstr>
      <vt:lpstr>Quotas</vt:lpstr>
      <vt:lpstr>Trial Accounts</vt:lpstr>
      <vt:lpstr>PowerPoint Presentation</vt:lpstr>
      <vt:lpstr>SAP Cloud Platform cockpit</vt:lpstr>
      <vt:lpstr>Navigation in the cockpit</vt:lpstr>
      <vt:lpstr>Left hand–side navigation</vt:lpstr>
      <vt:lpstr>Cloud Foundry Space Scope:</vt:lpstr>
      <vt:lpstr>Path</vt:lpstr>
      <vt:lpstr>PowerPoint Presentation</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CREATING A FREE TRIAL ACCOUNT</vt:lpstr>
      <vt:lpstr>PowerPoint Presentation</vt:lpstr>
      <vt:lpstr>If you don’t have an account already, fill in the details on left-hand side of the dialog and click submit</vt:lpstr>
      <vt:lpstr>PowerPoint Presentation</vt:lpstr>
      <vt:lpstr>Click to activate your account</vt:lpstr>
      <vt:lpstr>After activating your account you will see the following screen.</vt:lpstr>
      <vt:lpstr>Go to SAP Cloud Platform page and click on Log on</vt:lpstr>
      <vt:lpstr>Verify your account with a phone number.</vt:lpstr>
      <vt:lpstr>Enter your phone number and click New Code to retrieve a code</vt:lpstr>
      <vt:lpstr>Click on Log on to log on to your verified account.</vt:lpstr>
      <vt:lpstr>Create a subaccount which lives in a geographic region. Choose one of regions from this list.</vt:lpstr>
      <vt:lpstr>You will then see a dialog box while the account is set up. When complete, the dialog box will look like this. Click Continue to close to popup.</vt:lpstr>
      <vt:lpstr>Click on Enter Your Trial Account to see your global account.</vt:lpstr>
      <vt:lpstr>The global trial account contains one subaccount and space. Navigate to subaccount by clicking on the tile named trial (this name may vary if you created the subaccount manually).</vt:lpstr>
      <vt:lpstr>To get to the space, in which your applications and services live, click on the dev space.</vt:lpstr>
      <vt:lpstr>Introducing SAP Web IDE Full-Stack</vt:lpstr>
      <vt:lpstr>Features and Benefits</vt:lpstr>
      <vt:lpstr>Accessing SAP Web IDE</vt:lpstr>
      <vt:lpstr>PowerPoint Presentation</vt:lpstr>
      <vt:lpstr>PowerPoint Presentation</vt:lpstr>
      <vt:lpstr>PowerPoint Presentation</vt:lpstr>
      <vt:lpstr>PowerPoint Presentation</vt:lpstr>
      <vt:lpstr>PowerPoint Presentation</vt:lpstr>
      <vt:lpstr>Extensions</vt:lpstr>
      <vt:lpstr>Home Screen of SAP Web IDE</vt:lpstr>
      <vt:lpstr>Navigating SAP Web IDE</vt:lpstr>
      <vt:lpstr>SAP Business Application Studio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131</cp:revision>
  <dcterms:created xsi:type="dcterms:W3CDTF">2020-06-02T14:21:54Z</dcterms:created>
  <dcterms:modified xsi:type="dcterms:W3CDTF">2020-06-11T11:02:03Z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